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1210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4890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5570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1281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9198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7524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9998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1223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5814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3053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9943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CF9816F-5961-4A9A-8034-8CFC9CEC504A}" type="datetimeFigureOut">
              <a:rPr lang="ru-KZ" smtClean="0"/>
              <a:t>13.10.2025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323BC9B-DA80-4989-9AF2-9ED1952BEDEA}" type="slidenum">
              <a:rPr lang="ru-KZ" smtClean="0"/>
              <a:t>‹#›</a:t>
            </a:fld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353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95402-1E79-4E69-8F56-6777F9F38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971457"/>
          </a:xfrm>
        </p:spPr>
        <p:txBody>
          <a:bodyPr/>
          <a:lstStyle/>
          <a:p>
            <a:pPr algn="ctr"/>
            <a:r>
              <a:rPr lang="ru-RU">
                <a:solidFill>
                  <a:srgbClr val="FF0000"/>
                </a:solidFill>
              </a:rPr>
              <a:t>Лекция 4</a:t>
            </a:r>
            <a:endParaRPr lang="ru-KZ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8A1173-80ED-4D1B-B87F-0BE145D60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2317645"/>
            <a:ext cx="10993546" cy="590321"/>
          </a:xfrm>
        </p:spPr>
        <p:txBody>
          <a:bodyPr/>
          <a:lstStyle/>
          <a:p>
            <a:pPr algn="ctr"/>
            <a:r>
              <a:rPr lang="kk-KZ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схем и графиков для раздела Методологии научной статьи</a:t>
            </a:r>
            <a:endParaRPr lang="ru-KZ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9CBA81-A2E7-4BEC-6D4B-25193E937DB1}"/>
              </a:ext>
            </a:extLst>
          </p:cNvPr>
          <p:cNvSpPr txBox="1"/>
          <p:nvPr/>
        </p:nvSpPr>
        <p:spPr>
          <a:xfrm>
            <a:off x="6951133" y="4961467"/>
            <a:ext cx="421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C000"/>
                </a:solidFill>
              </a:rPr>
              <a:t>PhD, </a:t>
            </a:r>
            <a:r>
              <a:rPr lang="kk-KZ" sz="2000" dirty="0">
                <a:solidFill>
                  <a:srgbClr val="FFC000"/>
                </a:solidFill>
              </a:rPr>
              <a:t>и</a:t>
            </a:r>
            <a:r>
              <a:rPr lang="ru-RU" sz="2000" dirty="0">
                <a:solidFill>
                  <a:srgbClr val="FFC000"/>
                </a:solidFill>
              </a:rPr>
              <a:t>.о. доцента – </a:t>
            </a:r>
            <a:r>
              <a:rPr lang="ru-RU" sz="2000" dirty="0" err="1">
                <a:solidFill>
                  <a:srgbClr val="FFC000"/>
                </a:solidFill>
              </a:rPr>
              <a:t>Карюкин</a:t>
            </a:r>
            <a:r>
              <a:rPr lang="ru-RU" sz="2000" dirty="0">
                <a:solidFill>
                  <a:srgbClr val="FFC000"/>
                </a:solidFill>
              </a:rPr>
              <a:t> В.И.</a:t>
            </a:r>
            <a:endParaRPr lang="ru-KZ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98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74F2DA-0219-4EC2-8B64-CF955E440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54111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Методология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9CF462-2C76-4400-808A-23DD5770A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научной статье раздел </a:t>
            </a:r>
            <a:r>
              <a:rPr lang="ru-RU" i="1" dirty="0"/>
              <a:t>«Методология»</a:t>
            </a:r>
            <a:r>
              <a:rPr lang="ru-RU" dirty="0"/>
              <a:t> предполагает не только описание методов исследования, но и то, каким образом данные структурируются и визуализируются. Процесс создания схем и графиков в этой части обычно включает несколько этапов: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76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0E6E0-C61C-42E6-AE65-4AB77E10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9511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Формулировка темы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CF4A4B-C201-449F-86BC-EA6A765C8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Подготовка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Данные предварительно очищаются, нормализуются и приводятся к единому формату.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Определяются ключевые переменные (например, «точность модели», «время отклика системы», «число пользователей»).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Для схем могут использоваться структурные элементы (блоки, стрелки, связи), а для графиков — статистические показатели и метрики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0949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96141F-78C6-4700-9B5F-A66E3E4DA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4177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C000"/>
                </a:solidFill>
              </a:rPr>
              <a:t>Выбор инструментов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922C08-A4A6-443B-9742-9A6847C75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/>
              <a:t>Схемы</a:t>
            </a:r>
            <a:r>
              <a:rPr lang="ru-RU" dirty="0"/>
              <a:t> часто создаются с помощью программ (</a:t>
            </a:r>
            <a:r>
              <a:rPr lang="ru-RU" dirty="0" err="1"/>
              <a:t>Visio</a:t>
            </a:r>
            <a:r>
              <a:rPr lang="ru-RU" dirty="0"/>
              <a:t>, draw.io, </a:t>
            </a:r>
            <a:r>
              <a:rPr lang="ru-RU" dirty="0" err="1"/>
              <a:t>CorelDRAW</a:t>
            </a:r>
            <a:r>
              <a:rPr lang="ru-RU" dirty="0"/>
              <a:t>, PowerPoint) или </a:t>
            </a:r>
            <a:r>
              <a:rPr lang="ru-RU" dirty="0" err="1"/>
              <a:t>LaTeX</a:t>
            </a:r>
            <a:r>
              <a:rPr lang="ru-RU" dirty="0"/>
              <a:t>-пакетов (</a:t>
            </a:r>
            <a:r>
              <a:rPr lang="ru-RU" dirty="0" err="1"/>
              <a:t>TikZ</a:t>
            </a:r>
            <a:r>
              <a:rPr lang="ru-RU" dirty="0"/>
              <a:t>, </a:t>
            </a:r>
            <a:r>
              <a:rPr lang="ru-RU" dirty="0" err="1"/>
              <a:t>PGFPlots</a:t>
            </a:r>
            <a:r>
              <a:rPr lang="ru-RU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/>
              <a:t>Графики</a:t>
            </a:r>
            <a:r>
              <a:rPr lang="ru-RU" dirty="0"/>
              <a:t> формируются средствами анализа данных (Python: </a:t>
            </a:r>
            <a:r>
              <a:rPr lang="ru-RU" dirty="0" err="1"/>
              <a:t>matplotlib</a:t>
            </a:r>
            <a:r>
              <a:rPr lang="ru-RU" dirty="0"/>
              <a:t>, </a:t>
            </a:r>
            <a:r>
              <a:rPr lang="ru-RU" dirty="0" err="1"/>
              <a:t>seaborn</a:t>
            </a:r>
            <a:r>
              <a:rPr lang="ru-RU" dirty="0"/>
              <a:t>, </a:t>
            </a:r>
            <a:r>
              <a:rPr lang="ru-RU" dirty="0" err="1"/>
              <a:t>plotly</a:t>
            </a:r>
            <a:r>
              <a:rPr lang="ru-RU" dirty="0"/>
              <a:t>; R: ggplot2) или в офисных пакетах (Excel).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Важно, чтобы визуализация была воспроизводимой — поэтому в научных статьях часто прикладывают код генерации графиков.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40470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E62C7-1758-4CC7-ADBA-5012B2EBB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18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Построение схем и графиков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75D75F0-1199-42CF-8D48-1704C76C05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1192" y="2726986"/>
            <a:ext cx="9454063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Схемы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отображают логику исследования, архитектуру системы, связи между компонентами;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используются условные обозначения (блоки процессов, данные, входы/выходы).</a:t>
            </a:r>
            <a:endParaRPr kumimoji="0" lang="en-US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Графики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оси должны быть подписаны, указаны единицы измерения;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добавляются легенды, подписи серий, доверительные интервалы;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цвета и стили выбираются так, чтобы обеспечить читаемость и сопоставимость.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667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5A8BDB-77BC-44BD-95F5-5F53BBD2E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0311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Интерпретация и включение в текст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8FEC558-AD6A-4FBD-9EAA-BD0189F7C5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1192" y="2802879"/>
            <a:ext cx="106540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Каждая схема или график сопровождается пояснением: что именно показано, какие выводы можно сделать.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тексте методологии указывается, почему был выбран данный тип визуализации.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3330276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F32CD8-B317-42AC-ACA8-11B1B8880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26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Данные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25A27B0-9978-4DBE-8D59-147E46631B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6161" y="2798031"/>
            <a:ext cx="11164647" cy="176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DDoS датасет</a:t>
            </a: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Times New Roman" panose="02020603050405020304" pitchFamily="18" charset="0"/>
                <a:cs typeface="Courier New" panose="02070309020205020404" pitchFamily="49" charset="0"/>
              </a:rPr>
              <a:t>Всего данных – 2160668</a:t>
            </a: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UDP-Flood – 201344, SIDDOS – 6665, HTTP-FLOOD – 4110, Smurf – 12590, не угрозы – 1935959.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Балансировка Oversampling – 9679795 (UDP-Flood – 1935959, SIDDOS – 1935959, HTTP-FLOOD – 1935959, Smurf – 1935959, не угрозы – 1935959).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altLang="ru-KZ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Разделение датасета на </a:t>
            </a:r>
            <a:r>
              <a:rPr kumimoji="0" lang="ru-RU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75% </a:t>
            </a:r>
            <a:r>
              <a:rPr kumimoji="0" lang="en-US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kumimoji="0" lang="ru-RU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25% </a:t>
            </a:r>
            <a:r>
              <a:rPr kumimoji="0" lang="en-US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kumimoji="0" lang="ru-RU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обучении </a:t>
            </a:r>
            <a:r>
              <a:rPr kumimoji="0" lang="en-US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 </a:t>
            </a: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берется валидационная часть </a:t>
            </a:r>
            <a:r>
              <a:rPr kumimoji="0" lang="en-US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</a:t>
            </a:r>
            <a:r>
              <a:rPr kumimoji="0" lang="ru-RU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25%.</a:t>
            </a:r>
            <a:r>
              <a:rPr kumimoji="0" lang="ru-RU" altLang="ru-KZ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783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48E3CC-FBD7-49EF-8580-44C67DE31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3444"/>
          </a:xfrm>
        </p:spPr>
        <p:txBody>
          <a:bodyPr>
            <a:normAutofit/>
          </a:bodyPr>
          <a:lstStyle/>
          <a:p>
            <a:pPr algn="ctr"/>
            <a:r>
              <a:rPr lang="kk-KZ" sz="24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Aptos"/>
              </a:rPr>
              <a:t>Метрики и графики</a:t>
            </a:r>
            <a:endParaRPr lang="ru-KZ" sz="2400" dirty="0">
              <a:solidFill>
                <a:srgbClr val="FFC000"/>
              </a:solidFill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E18AF43-FA18-4579-8E1E-F8955C0626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0592" y="1960861"/>
            <a:ext cx="9248608" cy="84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Accuracy: 0.825,</a:t>
            </a:r>
            <a:endParaRPr kumimoji="0" lang="ru-RU" altLang="ru-KZ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Macro-precision: 0.889,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Micro-precision: 0.825,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Weighted-precision: 0.889,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Macro-recall: 0.824,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Micro-recall: 0.825,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Weighted-recall: 0.825,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Macro F1-score: 0.814,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 F1-score: 0.825,</a:t>
            </a:r>
            <a:r>
              <a:rPr kumimoji="0" lang="ru-RU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Weighted F1-score: 0.814</a:t>
            </a:r>
            <a:r>
              <a:rPr kumimoji="0" lang="en-US" altLang="ru-KZ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8A45BA-3739-49BE-A7F6-CEF495E153A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92" y="3039533"/>
            <a:ext cx="4406900" cy="3317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CBE8A13-5842-45A2-A4EB-45A2269D413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39533"/>
            <a:ext cx="4530090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852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B6109B-86D8-4800-9658-E61F7728C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72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Графики</a:t>
            </a:r>
            <a:endParaRPr lang="ru-KZ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94CA6FD-1B20-4334-A62E-3128D29FA36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802" y="2181225"/>
            <a:ext cx="4709997" cy="38555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516306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46</TotalTime>
  <Words>402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Unicode MS</vt:lpstr>
      <vt:lpstr>Corbel</vt:lpstr>
      <vt:lpstr>Gill Sans MT</vt:lpstr>
      <vt:lpstr>Times New Roman</vt:lpstr>
      <vt:lpstr>Wingdings 2</vt:lpstr>
      <vt:lpstr>Дивиденд</vt:lpstr>
      <vt:lpstr>Лекция 4</vt:lpstr>
      <vt:lpstr>Методология</vt:lpstr>
      <vt:lpstr>Формулировка темы</vt:lpstr>
      <vt:lpstr>Выбор инструментов</vt:lpstr>
      <vt:lpstr>Построение схем и графиков</vt:lpstr>
      <vt:lpstr>Интерпретация и включение в текст</vt:lpstr>
      <vt:lpstr>Данные</vt:lpstr>
      <vt:lpstr>Метрики и графики</vt:lpstr>
      <vt:lpstr>Графики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RTX2070_Super</dc:creator>
  <cp:lastModifiedBy>RTX2070_Super</cp:lastModifiedBy>
  <cp:revision>7</cp:revision>
  <dcterms:created xsi:type="dcterms:W3CDTF">2025-09-29T10:20:12Z</dcterms:created>
  <dcterms:modified xsi:type="dcterms:W3CDTF">2025-10-13T10:47:40Z</dcterms:modified>
</cp:coreProperties>
</file>